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89" r:id="rId4"/>
    <p:sldId id="292" r:id="rId5"/>
    <p:sldId id="291" r:id="rId6"/>
    <p:sldId id="293" r:id="rId7"/>
    <p:sldId id="290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88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2" r:id="rId32"/>
    <p:sldId id="283" r:id="rId33"/>
    <p:sldId id="294" r:id="rId34"/>
    <p:sldId id="284" r:id="rId35"/>
    <p:sldId id="285" r:id="rId36"/>
    <p:sldId id="286" r:id="rId37"/>
    <p:sldId id="287" r:id="rId38"/>
    <p:sldId id="295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DE48B6D-CFE5-4D8D-9D88-758F8986106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CC86184-A3B1-4905-993F-2664AD72D9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48B6D-CFE5-4D8D-9D88-758F8986106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86184-A3B1-4905-993F-2664AD72D9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48B6D-CFE5-4D8D-9D88-758F8986106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86184-A3B1-4905-993F-2664AD72D9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BE0823-8B14-454E-8208-F1906B11D0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222018-5C68-4B4E-8BCB-41520F060A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2DB4252-C2A1-4CBD-9516-1F3A86F691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DE48B6D-CFE5-4D8D-9D88-758F8986106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86184-A3B1-4905-993F-2664AD72D9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DE48B6D-CFE5-4D8D-9D88-758F8986106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CC86184-A3B1-4905-993F-2664AD72D9A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DE48B6D-CFE5-4D8D-9D88-758F8986106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CC86184-A3B1-4905-993F-2664AD72D9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DE48B6D-CFE5-4D8D-9D88-758F8986106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CC86184-A3B1-4905-993F-2664AD72D9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48B6D-CFE5-4D8D-9D88-758F8986106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86184-A3B1-4905-993F-2664AD72D9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DE48B6D-CFE5-4D8D-9D88-758F8986106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CC86184-A3B1-4905-993F-2664AD72D9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DE48B6D-CFE5-4D8D-9D88-758F8986106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CC86184-A3B1-4905-993F-2664AD72D9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DE48B6D-CFE5-4D8D-9D88-758F8986106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CC86184-A3B1-4905-993F-2664AD72D9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DE48B6D-CFE5-4D8D-9D88-758F8986106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CC86184-A3B1-4905-993F-2664AD72D9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authentichistory.com/1865-1897/progressive/riis/157.html" TargetMode="Externa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Progressive Era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analysis 2</a:t>
            </a:r>
            <a:endParaRPr lang="en-US" dirty="0"/>
          </a:p>
        </p:txBody>
      </p:sp>
      <p:pic>
        <p:nvPicPr>
          <p:cNvPr id="2050" name="Picture 2" descr="Riis, Italian Ragpick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676400"/>
            <a:ext cx="5537200" cy="452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analysis 3</a:t>
            </a:r>
            <a:endParaRPr lang="en-US" dirty="0"/>
          </a:p>
        </p:txBody>
      </p:sp>
      <p:pic>
        <p:nvPicPr>
          <p:cNvPr id="3074" name="Picture 2" descr="Riis, Five Cents Lodg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371600"/>
            <a:ext cx="5600700" cy="452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analysis 4</a:t>
            </a:r>
            <a:endParaRPr lang="en-US" dirty="0"/>
          </a:p>
        </p:txBody>
      </p:sp>
      <p:pic>
        <p:nvPicPr>
          <p:cNvPr id="4098" name="Picture 2" descr="Riis, Basement Pu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1071" y="2057400"/>
            <a:ext cx="6250329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analysis 5</a:t>
            </a:r>
            <a:endParaRPr lang="en-US" dirty="0"/>
          </a:p>
        </p:txBody>
      </p:sp>
      <p:pic>
        <p:nvPicPr>
          <p:cNvPr id="5122" name="Picture 2" descr="Blind Begg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0"/>
            <a:ext cx="56769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analysis 6</a:t>
            </a:r>
            <a:endParaRPr lang="en-US" dirty="0"/>
          </a:p>
        </p:txBody>
      </p:sp>
      <p:pic>
        <p:nvPicPr>
          <p:cNvPr id="6146" name="Picture 2" descr="Morg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56769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analysis 7</a:t>
            </a:r>
            <a:endParaRPr lang="en-US" dirty="0"/>
          </a:p>
        </p:txBody>
      </p:sp>
      <p:pic>
        <p:nvPicPr>
          <p:cNvPr id="7170" name="Picture 2" descr="Riis, Plank for a B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6764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analysis 8</a:t>
            </a:r>
            <a:endParaRPr lang="en-US" dirty="0"/>
          </a:p>
        </p:txBody>
      </p:sp>
      <p:pic>
        <p:nvPicPr>
          <p:cNvPr id="8194" name="Picture 2" descr="Women's Lodging Ro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524000"/>
            <a:ext cx="5715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analysis 9</a:t>
            </a:r>
            <a:endParaRPr lang="en-US" dirty="0"/>
          </a:p>
        </p:txBody>
      </p:sp>
      <p:pic>
        <p:nvPicPr>
          <p:cNvPr id="9218" name="Picture 2" descr="Men's Lodging Ro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00200"/>
            <a:ext cx="5562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analysis 10</a:t>
            </a:r>
            <a:endParaRPr lang="en-US" dirty="0"/>
          </a:p>
        </p:txBody>
      </p:sp>
      <p:pic>
        <p:nvPicPr>
          <p:cNvPr id="10242" name="Picture 2" descr="Mulberry Be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57531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analysis 11</a:t>
            </a:r>
            <a:endParaRPr lang="en-US" dirty="0"/>
          </a:p>
        </p:txBody>
      </p:sp>
      <p:pic>
        <p:nvPicPr>
          <p:cNvPr id="11266" name="Picture 2" descr="Street Play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600200"/>
            <a:ext cx="5664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some of the problems of city life?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00200"/>
            <a:ext cx="8229600" cy="2392362"/>
          </a:xfrm>
        </p:spPr>
        <p:txBody>
          <a:bodyPr>
            <a:normAutofit/>
          </a:bodyPr>
          <a:lstStyle/>
          <a:p>
            <a:r>
              <a:rPr lang="en-US" dirty="0" smtClean="0"/>
              <a:t>What problems did these pictures show?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 to the Progressive Era: Muckraking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Progressive Era: The period of time between the 1890s and 1920s when social, political and economic reform occurred in the United States.</a:t>
            </a:r>
          </a:p>
          <a:p>
            <a:endParaRPr lang="en-US" dirty="0" smtClean="0"/>
          </a:p>
          <a:p>
            <a:r>
              <a:rPr lang="en-US" dirty="0" smtClean="0"/>
              <a:t>Muckrakers: Journalists or photographers who worked to expose the problems of the time like corruption and poverty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Conditions in the Slums</a:t>
            </a:r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828800"/>
            <a:ext cx="4002088" cy="40386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000" smtClean="0"/>
              <a:t>Many urban residents lived in poverty and labored under very hard conditions.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Cities were not set up for the enormous population.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1 house = 12-16 families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Lack of fire protection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No indoor plumbing, so waste ended up in the streets.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Contagious diseases spread quickly such as tuberculosis and pneumonia.</a:t>
            </a:r>
          </a:p>
        </p:txBody>
      </p:sp>
      <p:sp>
        <p:nvSpPr>
          <p:cNvPr id="16388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84713" y="1828800"/>
            <a:ext cx="4002087" cy="4038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000" smtClean="0"/>
          </a:p>
        </p:txBody>
      </p:sp>
      <p:pic>
        <p:nvPicPr>
          <p:cNvPr id="16389" name="Picture 7" descr="riiscitytene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981200"/>
            <a:ext cx="4267200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Problems in Workplace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sz="half" idx="1"/>
          </p:nvPr>
        </p:nvSpPr>
        <p:spPr>
          <a:xfrm>
            <a:off x="533400" y="1828800"/>
            <a:ext cx="4002088" cy="4038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2000" smtClean="0"/>
          </a:p>
        </p:txBody>
      </p:sp>
      <p:sp>
        <p:nvSpPr>
          <p:cNvPr id="17412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684713" y="1828800"/>
            <a:ext cx="4002087" cy="4038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/>
              <a:t>Sharp blades threatened meatpackers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Cotton dust plagues textile workers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Fire was a risk to everyone in tight factory conditions.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Children as young as 6 years old were working in factories to help support struggling families.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 i="1" smtClean="0"/>
              <a:t>“Life in a factory is perhaps, with the exception of prison life, the most monotonous life a human being can live”</a:t>
            </a:r>
          </a:p>
        </p:txBody>
      </p:sp>
      <p:pic>
        <p:nvPicPr>
          <p:cNvPr id="17413" name="Picture 15" descr="&quot;Didn't live nowhere&quot;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8713" y="1828800"/>
            <a:ext cx="33750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Unsafe Products: </a:t>
            </a:r>
            <a:r>
              <a:rPr lang="en-US" sz="4800" smtClean="0">
                <a:latin typeface="Chiller" pitchFamily="82" charset="0"/>
              </a:rPr>
              <a:t>Buyer Beware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828800"/>
            <a:ext cx="4002088" cy="40386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000" smtClean="0"/>
              <a:t>Increased production meant that more products were available, but buying them was not always a good idea.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Things found in meat: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Rat dropping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Rats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Borax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Formaldehyde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Medicine consisted of: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Narcotics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Morphine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Opium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Cocaine</a:t>
            </a:r>
          </a:p>
          <a:p>
            <a:pPr lvl="2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84713" y="1828800"/>
            <a:ext cx="4002087" cy="4038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2000" smtClean="0"/>
          </a:p>
        </p:txBody>
      </p:sp>
      <p:pic>
        <p:nvPicPr>
          <p:cNvPr id="18437" name="Picture 8" descr="19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76400"/>
            <a:ext cx="400050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Progressivism?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700" smtClean="0"/>
              <a:t>The progressives took action in response to these problems.</a:t>
            </a:r>
          </a:p>
          <a:p>
            <a:pPr eaLnBrk="1" hangingPunct="1">
              <a:lnSpc>
                <a:spcPct val="90000"/>
              </a:lnSpc>
            </a:pPr>
            <a:r>
              <a:rPr lang="en-US" sz="2700" smtClean="0"/>
              <a:t>Wanted to improve society by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/>
              <a:t>Promoting social welfare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/>
              <a:t>Protecting the environment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/>
              <a:t>Making government more efficient and democratic</a:t>
            </a:r>
          </a:p>
          <a:p>
            <a:pPr eaLnBrk="1" hangingPunct="1">
              <a:lnSpc>
                <a:spcPct val="90000"/>
              </a:lnSpc>
            </a:pPr>
            <a:r>
              <a:rPr lang="en-US" sz="2700" smtClean="0"/>
              <a:t>Wanted government to solve society’s problems.</a:t>
            </a:r>
          </a:p>
          <a:p>
            <a:pPr eaLnBrk="1" hangingPunct="1">
              <a:lnSpc>
                <a:spcPct val="90000"/>
              </a:lnSpc>
            </a:pPr>
            <a:r>
              <a:rPr lang="en-US" sz="2700" smtClean="0"/>
              <a:t>Progressives were not a unified group but all shared a commitment to progress and the belief that they could improve society.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Who are muckrakers?</a:t>
            </a:r>
          </a:p>
        </p:txBody>
      </p:sp>
      <p:sp>
        <p:nvSpPr>
          <p:cNvPr id="20483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828800"/>
            <a:ext cx="4002088" cy="40386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sz="2700" smtClean="0"/>
              <a:t>Group of journalists within the Progressive Movement</a:t>
            </a:r>
          </a:p>
          <a:p>
            <a:pPr eaLnBrk="1" hangingPunct="1"/>
            <a:r>
              <a:rPr lang="en-US" sz="2700" smtClean="0"/>
              <a:t>They uncovered the nation’s problems and wrote about them.</a:t>
            </a:r>
          </a:p>
          <a:p>
            <a:pPr eaLnBrk="1" hangingPunct="1"/>
            <a:r>
              <a:rPr lang="en-US" sz="2700" smtClean="0"/>
              <a:t>“raked the mud of society”</a:t>
            </a:r>
          </a:p>
          <a:p>
            <a:pPr lvl="1" eaLnBrk="1" hangingPunct="1"/>
            <a:r>
              <a:rPr lang="en-US" sz="2200" smtClean="0"/>
              <a:t>TheodoreRoosevelt</a:t>
            </a:r>
          </a:p>
          <a:p>
            <a:pPr eaLnBrk="1" hangingPunct="1"/>
            <a:endParaRPr lang="en-US" sz="2700" smtClean="0"/>
          </a:p>
        </p:txBody>
      </p:sp>
      <p:sp>
        <p:nvSpPr>
          <p:cNvPr id="20484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84713" y="1828800"/>
            <a:ext cx="4002087" cy="4038600"/>
          </a:xfrm>
        </p:spPr>
        <p:txBody>
          <a:bodyPr/>
          <a:lstStyle/>
          <a:p>
            <a:pPr eaLnBrk="1" hangingPunct="1"/>
            <a:endParaRPr lang="en-US" sz="2700" smtClean="0"/>
          </a:p>
        </p:txBody>
      </p:sp>
      <p:pic>
        <p:nvPicPr>
          <p:cNvPr id="20485" name="Picture 7" descr="ri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828800"/>
            <a:ext cx="319563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Muckrakers Respond to City Problems</a:t>
            </a:r>
          </a:p>
        </p:txBody>
      </p:sp>
      <p:sp>
        <p:nvSpPr>
          <p:cNvPr id="21507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828800"/>
            <a:ext cx="4002088" cy="40386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300" smtClean="0"/>
              <a:t>Sought to expose city life problems</a:t>
            </a:r>
          </a:p>
          <a:p>
            <a:pPr eaLnBrk="1" hangingPunct="1">
              <a:lnSpc>
                <a:spcPct val="90000"/>
              </a:lnSpc>
            </a:pPr>
            <a:r>
              <a:rPr lang="en-US" sz="2300" smtClean="0"/>
              <a:t>Conditions in Slums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Muckrakers blamed city governments for failing to provide adequate roads, sewage and power systems, and transportation.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Jacob Riis writes a book to expose “How the Other Half Lives” including disturbing photographs</a:t>
            </a:r>
          </a:p>
        </p:txBody>
      </p:sp>
      <p:sp>
        <p:nvSpPr>
          <p:cNvPr id="21508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84713" y="1828800"/>
            <a:ext cx="4002087" cy="4038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300" smtClean="0"/>
          </a:p>
        </p:txBody>
      </p:sp>
      <p:pic>
        <p:nvPicPr>
          <p:cNvPr id="21509" name="Picture 15" descr="riis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828800"/>
            <a:ext cx="404018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Response to Problems in the Workplace</a:t>
            </a:r>
          </a:p>
        </p:txBody>
      </p:sp>
      <p:sp>
        <p:nvSpPr>
          <p:cNvPr id="2253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533400" y="1828800"/>
            <a:ext cx="4002088" cy="4038600"/>
          </a:xfrm>
        </p:spPr>
        <p:txBody>
          <a:bodyPr/>
          <a:lstStyle/>
          <a:p>
            <a:pPr eaLnBrk="1" hangingPunct="1"/>
            <a:endParaRPr lang="en-US" sz="2700" smtClean="0"/>
          </a:p>
        </p:txBody>
      </p:sp>
      <p:sp>
        <p:nvSpPr>
          <p:cNvPr id="2253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84713" y="1828800"/>
            <a:ext cx="4002087" cy="40386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sz="2200" smtClean="0"/>
              <a:t>Muckrakers exposed terrible working conditions.</a:t>
            </a:r>
          </a:p>
          <a:p>
            <a:pPr eaLnBrk="1" hangingPunct="1"/>
            <a:endParaRPr lang="en-US" sz="2200" smtClean="0"/>
          </a:p>
          <a:p>
            <a:pPr eaLnBrk="1" hangingPunct="1"/>
            <a:r>
              <a:rPr lang="en-US" sz="2200" b="1" smtClean="0"/>
              <a:t>Initiative: </a:t>
            </a:r>
            <a:r>
              <a:rPr lang="en-US" sz="2200" smtClean="0"/>
              <a:t>when everyday American citizens tried to address the problems in the United States by proposing laws &amp; changes</a:t>
            </a:r>
          </a:p>
          <a:p>
            <a:pPr eaLnBrk="1" hangingPunct="1"/>
            <a:r>
              <a:rPr lang="en-US" sz="2200" smtClean="0"/>
              <a:t>A push for laws where children were required to go to school.</a:t>
            </a:r>
          </a:p>
          <a:p>
            <a:pPr eaLnBrk="1" hangingPunct="1">
              <a:buFont typeface="Wingdings" pitchFamily="2" charset="2"/>
              <a:buNone/>
            </a:pPr>
            <a:endParaRPr lang="en-US" sz="2700" smtClean="0"/>
          </a:p>
          <a:p>
            <a:pPr lvl="1" eaLnBrk="1" hangingPunct="1"/>
            <a:endParaRPr lang="en-US" sz="2200" smtClean="0"/>
          </a:p>
        </p:txBody>
      </p:sp>
      <p:pic>
        <p:nvPicPr>
          <p:cNvPr id="22533" name="Picture 8" descr="usariis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828800"/>
            <a:ext cx="3732213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Response to Unsafe Products</a:t>
            </a:r>
          </a:p>
        </p:txBody>
      </p:sp>
      <p:sp>
        <p:nvSpPr>
          <p:cNvPr id="23555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828800"/>
            <a:ext cx="4002088" cy="4038600"/>
          </a:xfrm>
        </p:spPr>
        <p:txBody>
          <a:bodyPr/>
          <a:lstStyle/>
          <a:p>
            <a:pPr eaLnBrk="1" hangingPunct="1"/>
            <a:r>
              <a:rPr lang="en-US" sz="2300" smtClean="0"/>
              <a:t>In 1906, Upton Sinclar wrote The Jungle.</a:t>
            </a:r>
          </a:p>
          <a:p>
            <a:pPr lvl="1" eaLnBrk="1" hangingPunct="1"/>
            <a:r>
              <a:rPr lang="en-US" sz="2000" smtClean="0"/>
              <a:t>Unsanitary conditions in meatpacking plants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2000" smtClean="0"/>
          </a:p>
          <a:p>
            <a:pPr eaLnBrk="1" hangingPunct="1"/>
            <a:r>
              <a:rPr lang="en-US" sz="2300" smtClean="0"/>
              <a:t>Muckrakers protested that big businesses were growing richer, while small businesses and the poor struggled even harder to survive. </a:t>
            </a:r>
          </a:p>
        </p:txBody>
      </p:sp>
      <p:sp>
        <p:nvSpPr>
          <p:cNvPr id="23556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84713" y="1828800"/>
            <a:ext cx="4002087" cy="4038600"/>
          </a:xfrm>
        </p:spPr>
        <p:txBody>
          <a:bodyPr/>
          <a:lstStyle/>
          <a:p>
            <a:pPr eaLnBrk="1" hangingPunct="1"/>
            <a:endParaRPr lang="en-US" sz="2300" smtClean="0"/>
          </a:p>
        </p:txBody>
      </p:sp>
      <p:pic>
        <p:nvPicPr>
          <p:cNvPr id="23557" name="Picture 9" descr="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828800"/>
            <a:ext cx="2735263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B.  Features of Progressive Reform (cont.)</a:t>
            </a:r>
          </a:p>
        </p:txBody>
      </p:sp>
      <p:pic>
        <p:nvPicPr>
          <p:cNvPr id="10245" name="Picture 5" descr="C:\Documents and Settings\Ben\Application Data\Microsoft\Media Catalog\CA85AREZ.jpe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3359150"/>
            <a:ext cx="1066800" cy="1358900"/>
          </a:xfrm>
        </p:spPr>
      </p:pic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/>
              <a:t>Desire to make society more moral and more just</a:t>
            </a:r>
          </a:p>
          <a:p>
            <a:pPr>
              <a:lnSpc>
                <a:spcPct val="90000"/>
              </a:lnSpc>
            </a:pPr>
            <a:r>
              <a:rPr lang="en-US" sz="2400"/>
              <a:t>Desire to distribute income more equitably</a:t>
            </a:r>
          </a:p>
          <a:p>
            <a:pPr>
              <a:lnSpc>
                <a:spcPct val="90000"/>
              </a:lnSpc>
            </a:pPr>
            <a:r>
              <a:rPr lang="en-US" sz="2400"/>
              <a:t>Desire to broaden opportunities for individual advancement</a:t>
            </a:r>
          </a:p>
          <a:p>
            <a:pPr>
              <a:lnSpc>
                <a:spcPct val="90000"/>
              </a:lnSpc>
            </a:pPr>
            <a:r>
              <a:rPr lang="en-US" sz="2400"/>
              <a:t>Women were active in progressivism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	--Suffragettes like Susan B. Anthony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IV.  Progressive Amendments to the Constitution</a:t>
            </a:r>
          </a:p>
        </p:txBody>
      </p:sp>
      <p:pic>
        <p:nvPicPr>
          <p:cNvPr id="17413" name="Picture 5" descr="C:\Documents and Settings\Ben\Application Data\Microsoft\Media Catalog\CABI4VV5.jpe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860550" y="3295650"/>
            <a:ext cx="1460500" cy="1485900"/>
          </a:xfrm>
        </p:spPr>
      </p:pic>
      <p:sp>
        <p:nvSpPr>
          <p:cNvPr id="1741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/>
              <a:t>Progressive reliance on the law</a:t>
            </a:r>
          </a:p>
          <a:p>
            <a:r>
              <a:rPr lang="en-US" sz="2400" dirty="0"/>
              <a:t>16</a:t>
            </a:r>
            <a:r>
              <a:rPr lang="en-US" sz="2400" baseline="30000" dirty="0"/>
              <a:t>th</a:t>
            </a:r>
            <a:r>
              <a:rPr lang="en-US" sz="2400" dirty="0"/>
              <a:t> Amendment (1913)—federal income tax</a:t>
            </a:r>
          </a:p>
          <a:p>
            <a:r>
              <a:rPr lang="en-US" sz="2400" dirty="0"/>
              <a:t>17</a:t>
            </a:r>
            <a:r>
              <a:rPr lang="en-US" sz="2400" baseline="30000" dirty="0"/>
              <a:t>th</a:t>
            </a:r>
            <a:r>
              <a:rPr lang="en-US" sz="2400" dirty="0"/>
              <a:t> Amendment (1913)—direct election of senators</a:t>
            </a:r>
          </a:p>
          <a:p>
            <a:r>
              <a:rPr lang="en-US" sz="2400" dirty="0"/>
              <a:t>18</a:t>
            </a:r>
            <a:r>
              <a:rPr lang="en-US" sz="2400" baseline="30000" dirty="0"/>
              <a:t>th</a:t>
            </a:r>
            <a:r>
              <a:rPr lang="en-US" sz="2400" dirty="0"/>
              <a:t> Amendment (1919)—prohibition</a:t>
            </a:r>
          </a:p>
          <a:p>
            <a:r>
              <a:rPr lang="en-US" sz="2400" dirty="0"/>
              <a:t>19</a:t>
            </a:r>
            <a:r>
              <a:rPr lang="en-US" sz="2400" baseline="30000" dirty="0"/>
              <a:t>th</a:t>
            </a:r>
            <a:r>
              <a:rPr lang="en-US" sz="2400" dirty="0"/>
              <a:t> Amendment (1920)—vote for women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Document comparison: the Jungle and Fast Food Nation</a:t>
            </a:r>
            <a:endParaRPr lang="en-US" dirty="0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African Americans during the Progressive Era</a:t>
            </a:r>
            <a:endParaRPr lang="en-US" dirty="0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Booker T. Washington and W.E.B. Dubois</a:t>
            </a:r>
            <a:endParaRPr lang="en-US" dirty="0"/>
          </a:p>
        </p:txBody>
      </p:sp>
      <p:pic>
        <p:nvPicPr>
          <p:cNvPr id="1026" name="Picture 2" descr="http://www.nps.gov/hafe/historyculture/images/dubois2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981200"/>
            <a:ext cx="3714748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W.E.B. Dubois</a:t>
            </a:r>
            <a:endParaRPr lang="en-US" dirty="0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Founder of the NAACP</a:t>
            </a:r>
          </a:p>
          <a:p>
            <a:r>
              <a:rPr lang="en-US" dirty="0" smtClean="0"/>
              <a:t>Got a </a:t>
            </a:r>
            <a:r>
              <a:rPr lang="en-US" dirty="0" err="1" smtClean="0"/>
              <a:t>Ph.D</a:t>
            </a:r>
            <a:r>
              <a:rPr lang="en-US" dirty="0" smtClean="0"/>
              <a:t> from Harvard</a:t>
            </a:r>
          </a:p>
          <a:p>
            <a:r>
              <a:rPr lang="en-US" dirty="0" smtClean="0"/>
              <a:t>Believed in political rights over economic rights</a:t>
            </a:r>
          </a:p>
          <a:p>
            <a:r>
              <a:rPr lang="en-US" dirty="0" smtClean="0"/>
              <a:t>Talented tenth</a:t>
            </a:r>
            <a:endParaRPr lang="en-US" dirty="0"/>
          </a:p>
        </p:txBody>
      </p:sp>
      <p:pic>
        <p:nvPicPr>
          <p:cNvPr id="5" name="Picture 2" descr="http://www.nps.gov/hafe/historyculture/images/dubois2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981200"/>
            <a:ext cx="3714748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Booker T. Washington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Born into Slavery to a white father and a slave mother</a:t>
            </a:r>
          </a:p>
          <a:p>
            <a:r>
              <a:rPr lang="en-US" dirty="0" smtClean="0"/>
              <a:t>Believed it was more important to gain economic rights</a:t>
            </a:r>
            <a:endParaRPr lang="en-US" dirty="0"/>
          </a:p>
        </p:txBody>
      </p:sp>
      <p:pic>
        <p:nvPicPr>
          <p:cNvPr id="44034" name="Picture 2" descr="http://upload.wikimedia.org/wikipedia/commons/thumb/1/1b/Booker_T_Washington_retouched_flattened-crop.jpg/220px-Booker_T_Washington_retouched_flattened-cr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981200"/>
            <a:ext cx="3276600" cy="4631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Poem </a:t>
            </a:r>
            <a:endParaRPr lang="en-US" dirty="0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</a:t>
            </a:r>
            <a:endParaRPr lang="en-US" dirty="0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Pretend you are a modern day Muckraker, write an expose on a problem you see in society (at least </a:t>
            </a:r>
            <a:r>
              <a:rPr lang="en-US" smtClean="0"/>
              <a:t>1 paragraph)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theme for this unit is about the Role of Government in our lives.</a:t>
            </a:r>
          </a:p>
          <a:p>
            <a:endParaRPr lang="en-US" dirty="0" smtClean="0"/>
          </a:p>
          <a:p>
            <a:r>
              <a:rPr lang="en-US" dirty="0" smtClean="0"/>
              <a:t>Our Unit question is: ):  To what extent does government have a role in your life?  In other words what should government be allowed to do and not allowed to do?  Why?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Reconstruction</a:t>
            </a:r>
          </a:p>
          <a:p>
            <a:r>
              <a:rPr lang="en-US" dirty="0" smtClean="0"/>
              <a:t>What is it?</a:t>
            </a:r>
          </a:p>
          <a:p>
            <a:r>
              <a:rPr lang="en-US" dirty="0" smtClean="0"/>
              <a:t>When was it?  </a:t>
            </a:r>
          </a:p>
          <a:p>
            <a:r>
              <a:rPr lang="en-US" dirty="0" smtClean="0"/>
              <a:t>What happens next?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Reconstruction: 1865-1876</a:t>
            </a:r>
          </a:p>
          <a:p>
            <a:r>
              <a:rPr lang="en-US" dirty="0" smtClean="0"/>
              <a:t>Industrialization:  late 1800s:  A huge growth of the economy that made some people very rich but at the expense </a:t>
            </a:r>
            <a:r>
              <a:rPr lang="en-US" smtClean="0"/>
              <a:t>of workers.  </a:t>
            </a:r>
            <a:endParaRPr lang="en-US" dirty="0" smtClean="0"/>
          </a:p>
          <a:p>
            <a:r>
              <a:rPr lang="en-US" dirty="0" smtClean="0"/>
              <a:t>Progressive Era: early 1900s (ends around 1920)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of the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problems of society is the government responsible for fixing?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A hundred thousand people lived in rear tenements in New York City last year.  Here is a room neater than the rest. The spice of hot soapsuds is added to the air already tainted with the smell of boiling cabbage, of rags and </a:t>
            </a:r>
            <a:r>
              <a:rPr lang="en-US" sz="2600" dirty="0" err="1" smtClean="0"/>
              <a:t>uncleanliness</a:t>
            </a:r>
            <a:r>
              <a:rPr lang="en-US" sz="2600" dirty="0" smtClean="0"/>
              <a:t> all about.  It makes an overpowering compound.  </a:t>
            </a:r>
          </a:p>
          <a:p>
            <a:r>
              <a:rPr lang="en-US" sz="2600" i="1" dirty="0" smtClean="0"/>
              <a:t>- How the Other Half Lives</a:t>
            </a:r>
            <a:r>
              <a:rPr lang="en-US" sz="2600" dirty="0" smtClean="0"/>
              <a:t> by Jacob Riis </a:t>
            </a:r>
          </a:p>
          <a:p>
            <a:r>
              <a:rPr lang="en-US" dirty="0" smtClean="0"/>
              <a:t>Summarize the quote in one sentence.</a:t>
            </a:r>
          </a:p>
          <a:p>
            <a:r>
              <a:rPr lang="en-US" dirty="0" smtClean="0"/>
              <a:t>What did you use to summarize this?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analysis 1</a:t>
            </a:r>
            <a:endParaRPr lang="en-US" dirty="0"/>
          </a:p>
        </p:txBody>
      </p:sp>
      <p:pic>
        <p:nvPicPr>
          <p:cNvPr id="1026" name="Picture 2" descr="Riis, Bandit's Roo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371600"/>
            <a:ext cx="4000500" cy="4983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6190</TotalTime>
  <Words>868</Words>
  <Application>Microsoft Office PowerPoint</Application>
  <PresentationFormat>On-screen Show (4:3)</PresentationFormat>
  <Paragraphs>121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Verve</vt:lpstr>
      <vt:lpstr>Progressive Era</vt:lpstr>
      <vt:lpstr>Warm-up</vt:lpstr>
      <vt:lpstr>Announcements</vt:lpstr>
      <vt:lpstr>Theme</vt:lpstr>
      <vt:lpstr>Recap</vt:lpstr>
      <vt:lpstr>Timeline</vt:lpstr>
      <vt:lpstr>Question of the Day</vt:lpstr>
      <vt:lpstr>Quote Analysis</vt:lpstr>
      <vt:lpstr>Picture analysis 1</vt:lpstr>
      <vt:lpstr>Picture analysis 2</vt:lpstr>
      <vt:lpstr>Picture analysis 3</vt:lpstr>
      <vt:lpstr>Picture analysis 4</vt:lpstr>
      <vt:lpstr>Picture analysis 5</vt:lpstr>
      <vt:lpstr>Picture analysis 6</vt:lpstr>
      <vt:lpstr>Picture analysis 7</vt:lpstr>
      <vt:lpstr>Picture analysis 8</vt:lpstr>
      <vt:lpstr>Picture analysis 9</vt:lpstr>
      <vt:lpstr>Picture analysis 10</vt:lpstr>
      <vt:lpstr>Picture analysis 11</vt:lpstr>
      <vt:lpstr>What problems did these pictures show?</vt:lpstr>
      <vt:lpstr>Intro to the Progressive Era: Muckraking</vt:lpstr>
      <vt:lpstr>Vocabulary</vt:lpstr>
      <vt:lpstr>Conditions in the Slums</vt:lpstr>
      <vt:lpstr>Problems in Workplace</vt:lpstr>
      <vt:lpstr>Unsafe Products: Buyer Beware</vt:lpstr>
      <vt:lpstr>What is Progressivism?</vt:lpstr>
      <vt:lpstr>Who are muckrakers?</vt:lpstr>
      <vt:lpstr>Muckrakers Respond to City Problems</vt:lpstr>
      <vt:lpstr>Response to Problems in the Workplace</vt:lpstr>
      <vt:lpstr>Response to Unsafe Products</vt:lpstr>
      <vt:lpstr>B.  Features of Progressive Reform (cont.)</vt:lpstr>
      <vt:lpstr>IV.  Progressive Amendments to the Constitution</vt:lpstr>
      <vt:lpstr>Document comparison: the Jungle and Fast Food Nation</vt:lpstr>
      <vt:lpstr>African Americans during the Progressive Era</vt:lpstr>
      <vt:lpstr>W.E.B. Dubois</vt:lpstr>
      <vt:lpstr>Booker T. Washington</vt:lpstr>
      <vt:lpstr>Poem </vt:lpstr>
      <vt:lpstr>Your turn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Progressive Era and Unions</dc:title>
  <dc:creator>Sejal</dc:creator>
  <cp:lastModifiedBy>Sejal</cp:lastModifiedBy>
  <cp:revision>9</cp:revision>
  <dcterms:created xsi:type="dcterms:W3CDTF">2010-09-16T19:01:33Z</dcterms:created>
  <dcterms:modified xsi:type="dcterms:W3CDTF">2011-02-08T13:08:38Z</dcterms:modified>
</cp:coreProperties>
</file>